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2"/>
  </p:handoutMasterIdLst>
  <p:sldIdLst>
    <p:sldId id="370" r:id="rId3"/>
    <p:sldId id="492" r:id="rId5"/>
    <p:sldId id="633" r:id="rId6"/>
    <p:sldId id="634" r:id="rId7"/>
    <p:sldId id="663" r:id="rId8"/>
    <p:sldId id="687" r:id="rId9"/>
    <p:sldId id="688" r:id="rId10"/>
    <p:sldId id="664" r:id="rId11"/>
    <p:sldId id="693" r:id="rId12"/>
    <p:sldId id="665" r:id="rId13"/>
    <p:sldId id="666" r:id="rId14"/>
    <p:sldId id="667" r:id="rId15"/>
    <p:sldId id="668" r:id="rId16"/>
    <p:sldId id="669" r:id="rId17"/>
    <p:sldId id="670" r:id="rId18"/>
    <p:sldId id="671" r:id="rId19"/>
    <p:sldId id="689" r:id="rId20"/>
    <p:sldId id="690" r:id="rId21"/>
    <p:sldId id="672" r:id="rId22"/>
    <p:sldId id="684" r:id="rId23"/>
    <p:sldId id="685" r:id="rId24"/>
    <p:sldId id="674" r:id="rId25"/>
    <p:sldId id="675" r:id="rId26"/>
    <p:sldId id="676" r:id="rId27"/>
    <p:sldId id="673" r:id="rId28"/>
    <p:sldId id="680" r:id="rId29"/>
    <p:sldId id="681" r:id="rId30"/>
    <p:sldId id="682" r:id="rId31"/>
    <p:sldId id="683" r:id="rId32"/>
    <p:sldId id="677" r:id="rId33"/>
    <p:sldId id="678" r:id="rId34"/>
    <p:sldId id="692" r:id="rId35"/>
    <p:sldId id="679" r:id="rId36"/>
    <p:sldId id="691" r:id="rId37"/>
    <p:sldId id="455" r:id="rId38"/>
    <p:sldId id="532" r:id="rId39"/>
    <p:sldId id="651" r:id="rId40"/>
    <p:sldId id="436" r:id="rId41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A5D"/>
    <a:srgbClr val="297FD5"/>
    <a:srgbClr val="38B1BF"/>
    <a:srgbClr val="00458E"/>
    <a:srgbClr val="8B8B8B"/>
    <a:srgbClr val="B11212"/>
    <a:srgbClr val="F5F5F5"/>
    <a:srgbClr val="022A4F"/>
    <a:srgbClr val="007ADE"/>
    <a:srgbClr val="088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5320" autoAdjust="0"/>
  </p:normalViewPr>
  <p:slideViewPr>
    <p:cSldViewPr>
      <p:cViewPr varScale="1">
        <p:scale>
          <a:sx n="91" d="100"/>
          <a:sy n="91" d="100"/>
        </p:scale>
        <p:origin x="-681" y="-80"/>
      </p:cViewPr>
      <p:guideLst>
        <p:guide orient="horz" pos="2198"/>
        <p:guide orient="horz" pos="3871"/>
        <p:guide pos="3839"/>
        <p:guide pos="7208"/>
        <p:guide pos="55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931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</c:v>
                </c:pt>
              </c:strCache>
            </c:strRef>
          </c:tx>
          <c:spPr>
            <a:ln w="5715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8.6</c:v>
                </c:pt>
                <c:pt idx="2">
                  <c:v>10</c:v>
                </c:pt>
                <c:pt idx="3">
                  <c:v>7.6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江亮儒</c:v>
                </c:pt>
              </c:strCache>
            </c:strRef>
          </c:tx>
          <c:spPr>
            <a:ln w="57150" cap="rnd" cmpd="sng" algn="ctr">
              <a:solidFill>
                <a:srgbClr val="00B0F0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</c:v>
                </c:pt>
                <c:pt idx="1">
                  <c:v>8</c:v>
                </c:pt>
                <c:pt idx="2">
                  <c:v>10</c:v>
                </c:pt>
                <c:pt idx="3">
                  <c:v>8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8069120"/>
        <c:axId val="428583744"/>
      </c:radarChart>
      <c:catAx>
        <c:axId val="44806912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8583744"/>
        <c:crosses val="autoZero"/>
        <c:auto val="1"/>
        <c:lblAlgn val="ctr"/>
        <c:lblOffset val="100"/>
        <c:noMultiLvlLbl val="0"/>
      </c:catAx>
      <c:valAx>
        <c:axId val="428583744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4806912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</c:v>
                </c:pt>
              </c:strCache>
            </c:strRef>
          </c:tx>
          <c:spPr>
            <a:ln w="5715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8.6</c:v>
                </c:pt>
                <c:pt idx="2">
                  <c:v>10</c:v>
                </c:pt>
                <c:pt idx="3">
                  <c:v>7.6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蔡峰</c:v>
                </c:pt>
              </c:strCache>
            </c:strRef>
          </c:tx>
          <c:spPr>
            <a:ln w="57150" cap="rnd" cmpd="sng" algn="ctr">
              <a:solidFill>
                <a:srgbClr val="00B0F0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</c:v>
                </c:pt>
                <c:pt idx="1">
                  <c:v>9</c:v>
                </c:pt>
                <c:pt idx="2">
                  <c:v>10</c:v>
                </c:pt>
                <c:pt idx="3">
                  <c:v>7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513024"/>
        <c:axId val="428584896"/>
      </c:radarChart>
      <c:catAx>
        <c:axId val="40851302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8584896"/>
        <c:crosses val="autoZero"/>
        <c:auto val="1"/>
        <c:lblAlgn val="ctr"/>
        <c:lblOffset val="100"/>
        <c:noMultiLvlLbl val="0"/>
      </c:catAx>
      <c:valAx>
        <c:axId val="428584896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08513024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</c:v>
                </c:pt>
              </c:strCache>
            </c:strRef>
          </c:tx>
          <c:spPr>
            <a:ln w="5715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8.6</c:v>
                </c:pt>
                <c:pt idx="2">
                  <c:v>10</c:v>
                </c:pt>
                <c:pt idx="3">
                  <c:v>7.6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黄为波</c:v>
                </c:pt>
              </c:strCache>
            </c:strRef>
          </c:tx>
          <c:spPr>
            <a:ln w="57150" cap="rnd" cmpd="sng" algn="ctr">
              <a:solidFill>
                <a:srgbClr val="00B0F0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</c:v>
                </c:pt>
                <c:pt idx="1">
                  <c:v>8</c:v>
                </c:pt>
                <c:pt idx="2">
                  <c:v>10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8067072"/>
        <c:axId val="428586624"/>
      </c:radarChart>
      <c:catAx>
        <c:axId val="44806707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8586624"/>
        <c:crosses val="autoZero"/>
        <c:auto val="1"/>
        <c:lblAlgn val="ctr"/>
        <c:lblOffset val="100"/>
        <c:noMultiLvlLbl val="0"/>
      </c:catAx>
      <c:valAx>
        <c:axId val="428586624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48067072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</c:v>
                </c:pt>
              </c:strCache>
            </c:strRef>
          </c:tx>
          <c:spPr>
            <a:ln w="5715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8.6</c:v>
                </c:pt>
                <c:pt idx="2">
                  <c:v>10</c:v>
                </c:pt>
                <c:pt idx="3">
                  <c:v>7.6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陈子卿</c:v>
                </c:pt>
              </c:strCache>
            </c:strRef>
          </c:tx>
          <c:spPr>
            <a:ln w="57150" cap="rnd" cmpd="sng" algn="ctr">
              <a:solidFill>
                <a:srgbClr val="00B0F0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10</c:v>
                </c:pt>
                <c:pt idx="3">
                  <c:v>7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910848"/>
        <c:axId val="428588352"/>
      </c:radarChart>
      <c:catAx>
        <c:axId val="40891084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8588352"/>
        <c:crosses val="autoZero"/>
        <c:auto val="1"/>
        <c:lblAlgn val="ctr"/>
        <c:lblOffset val="100"/>
        <c:noMultiLvlLbl val="0"/>
      </c:catAx>
      <c:valAx>
        <c:axId val="428588352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08910848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</c:v>
                </c:pt>
              </c:strCache>
            </c:strRef>
          </c:tx>
          <c:spPr>
            <a:ln w="5715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8.6</c:v>
                </c:pt>
                <c:pt idx="2">
                  <c:v>10</c:v>
                </c:pt>
                <c:pt idx="3">
                  <c:v>7.6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苏雨豪</c:v>
                </c:pt>
              </c:strCache>
            </c:strRef>
          </c:tx>
          <c:spPr>
            <a:ln w="57150" cap="rnd" cmpd="sng" algn="ctr">
              <a:solidFill>
                <a:srgbClr val="00B0F0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</c:v>
                </c:pt>
                <c:pt idx="1">
                  <c:v>9</c:v>
                </c:pt>
                <c:pt idx="2">
                  <c:v>10</c:v>
                </c:pt>
                <c:pt idx="3">
                  <c:v>7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911360"/>
        <c:axId val="444401920"/>
      </c:radarChart>
      <c:catAx>
        <c:axId val="40891136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44401920"/>
        <c:crosses val="autoZero"/>
        <c:auto val="1"/>
        <c:lblAlgn val="ctr"/>
        <c:lblOffset val="100"/>
        <c:noMultiLvlLbl val="0"/>
      </c:catAx>
      <c:valAx>
        <c:axId val="444401920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0891136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3"/>
          <p:cNvSpPr txBox="1">
            <a:spLocks noChangeArrowheads="1"/>
          </p:cNvSpPr>
          <p:nvPr userDrawn="1"/>
        </p:nvSpPr>
        <p:spPr bwMode="auto">
          <a:xfrm>
            <a:off x="2590428" y="189434"/>
            <a:ext cx="4080842" cy="5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点击此处添加标题内容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燕尾形 6"/>
          <p:cNvSpPr/>
          <p:nvPr userDrawn="1"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90550" y="180723"/>
            <a:ext cx="1457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tx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6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 advClick="0" advTm="0">
    <p:wipe/>
  </p:transition>
  <p:txStyles>
    <p:titleStyle>
      <a:lvl1pPr algn="ctr" defTabSz="1088390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305" indent="-40830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5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947453" y="2525247"/>
            <a:ext cx="4296410" cy="1536700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sz="5400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需求变更评审</a:t>
            </a:r>
            <a:endParaRPr lang="zh-CN" altLang="en-US" sz="5400" dirty="0" smtClean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</a:pPr>
            <a:endParaRPr lang="zh-CN" altLang="en-US" sz="2000" dirty="0" smtClean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5"/>
          <p:cNvSpPr txBox="1"/>
          <p:nvPr/>
        </p:nvSpPr>
        <p:spPr>
          <a:xfrm>
            <a:off x="4952028" y="4778722"/>
            <a:ext cx="2286000" cy="382270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</a:t>
            </a:r>
            <a:r>
              <a:rPr lang="zh-CN" alt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zh-CN" altLang="en-US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51300" y="5527040"/>
            <a:ext cx="47478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300" spc="2000">
                <a:solidFill>
                  <a:schemeClr val="tx1"/>
                </a:solidFill>
                <a:uFillTx/>
                <a:latin typeface="+中文标题" charset="0"/>
                <a:ea typeface="+mj-ea"/>
              </a:rPr>
              <a:t>浙江大学城市学院</a:t>
            </a:r>
            <a:endParaRPr lang="zh-CN" altLang="en-US" kern="300" spc="2000">
              <a:solidFill>
                <a:schemeClr val="tx1"/>
              </a:solidFill>
              <a:uFillTx/>
              <a:latin typeface="+中文标题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需求管理工具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915" y="929005"/>
            <a:ext cx="9340850" cy="554609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需求管理工具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14881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085" y="922655"/>
            <a:ext cx="9167495" cy="54432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需求管理工具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4480" y="984250"/>
            <a:ext cx="9080500" cy="53911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需求管理工具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880110"/>
            <a:ext cx="9859010" cy="585406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原型的完善（</a:t>
            </a: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6610" y="950595"/>
            <a:ext cx="8016240" cy="54178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原型的完善（</a:t>
            </a: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端）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140" y="1249045"/>
            <a:ext cx="3815715" cy="654240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191125" y="1773555"/>
            <a:ext cx="3352165" cy="941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275955" y="1236980"/>
            <a:ext cx="285940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可以滑动</a:t>
            </a:r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新的测试用例与用户手册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6310" y="892175"/>
            <a:ext cx="5923915" cy="552069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新的测试用例与用户手册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160" y="638175"/>
            <a:ext cx="7092950" cy="592645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新的测试用例与用户手册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1825" y="661670"/>
            <a:ext cx="6722110" cy="566547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新的优先级打分表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638175"/>
            <a:ext cx="11021695" cy="26511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35" y="3197860"/>
            <a:ext cx="4150995" cy="354711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3956050" y="644525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106934" y="0"/>
            <a:ext cx="3469805" cy="6859587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2124" y="2267827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837430" y="644525"/>
            <a:ext cx="1938020" cy="481965"/>
            <a:chOff x="6315199" y="2492728"/>
            <a:chExt cx="3744416" cy="511504"/>
          </a:xfrm>
        </p:grpSpPr>
        <p:sp>
          <p:nvSpPr>
            <p:cNvPr id="26" name="圆角矩形 25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619349" y="2538554"/>
              <a:ext cx="2979913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概述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964305" y="1299845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5685" y="1299845"/>
            <a:ext cx="2441743" cy="481965"/>
            <a:chOff x="6315199" y="2492728"/>
            <a:chExt cx="2825961" cy="511321"/>
          </a:xfrm>
        </p:grpSpPr>
        <p:sp>
          <p:nvSpPr>
            <p:cNvPr id="4" name="圆角矩形 3"/>
            <p:cNvSpPr/>
            <p:nvPr/>
          </p:nvSpPr>
          <p:spPr>
            <a:xfrm>
              <a:off x="6315199" y="2492728"/>
              <a:ext cx="2715528" cy="51132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488086" y="2520069"/>
              <a:ext cx="2653074" cy="45540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里程碑相关任务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3964305" y="1982470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45685" y="1982470"/>
            <a:ext cx="2802713" cy="481965"/>
            <a:chOff x="6315199" y="2492728"/>
            <a:chExt cx="2802579" cy="511504"/>
          </a:xfrm>
        </p:grpSpPr>
        <p:sp>
          <p:nvSpPr>
            <p:cNvPr id="8" name="圆角矩形 7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阶段项目会议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964305" y="2718435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45685" y="2718435"/>
            <a:ext cx="2802713" cy="481965"/>
            <a:chOff x="6315199" y="2492728"/>
            <a:chExt cx="2802579" cy="511504"/>
          </a:xfrm>
        </p:grpSpPr>
        <p:sp>
          <p:nvSpPr>
            <p:cNvPr id="12" name="圆角矩形 11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内部评审记录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3964305" y="3494405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845685" y="3494405"/>
            <a:ext cx="2802713" cy="481965"/>
            <a:chOff x="6315199" y="2492728"/>
            <a:chExt cx="2802579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配置管理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3956050" y="4290060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837430" y="4290060"/>
            <a:ext cx="2802713" cy="481965"/>
            <a:chOff x="6315199" y="2492728"/>
            <a:chExt cx="2802579" cy="511504"/>
          </a:xfrm>
        </p:grpSpPr>
        <p:sp>
          <p:nvSpPr>
            <p:cNvPr id="28" name="圆角矩形 27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文档的更新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3964305" y="5116195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7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845685" y="5116195"/>
            <a:ext cx="2802713" cy="481965"/>
            <a:chOff x="6315199" y="2492728"/>
            <a:chExt cx="2802579" cy="511504"/>
          </a:xfrm>
        </p:grpSpPr>
        <p:sp>
          <p:nvSpPr>
            <p:cNvPr id="32" name="圆角矩形 31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需求管理工具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3964305" y="5922010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8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845685" y="5922010"/>
            <a:ext cx="2802713" cy="481965"/>
            <a:chOff x="6315199" y="2492728"/>
            <a:chExt cx="2802579" cy="511504"/>
          </a:xfrm>
        </p:grpSpPr>
        <p:sp>
          <p:nvSpPr>
            <p:cNvPr id="38" name="圆角矩形 37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原型的完善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圆角矩形 39"/>
          <p:cNvSpPr/>
          <p:nvPr/>
        </p:nvSpPr>
        <p:spPr>
          <a:xfrm>
            <a:off x="8044815" y="655955"/>
            <a:ext cx="534670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9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659495" y="644525"/>
            <a:ext cx="3629025" cy="454188"/>
            <a:chOff x="6315199" y="2492728"/>
            <a:chExt cx="2753051" cy="498038"/>
          </a:xfrm>
        </p:grpSpPr>
        <p:sp>
          <p:nvSpPr>
            <p:cNvPr id="42" name="圆角矩形 41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415176" y="2520062"/>
              <a:ext cx="2653074" cy="470704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新的测试用例与用户手册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圆角矩形 43"/>
          <p:cNvSpPr/>
          <p:nvPr/>
        </p:nvSpPr>
        <p:spPr>
          <a:xfrm>
            <a:off x="8044815" y="1339215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10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8799195" y="1345565"/>
            <a:ext cx="2162175" cy="454178"/>
            <a:chOff x="6315199" y="2492728"/>
            <a:chExt cx="2753051" cy="498205"/>
          </a:xfrm>
        </p:grpSpPr>
        <p:sp>
          <p:nvSpPr>
            <p:cNvPr id="46" name="圆角矩形 45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415176" y="2520062"/>
              <a:ext cx="2653074" cy="47087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新优先级打分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8045450" y="2004060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11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8799830" y="2010410"/>
            <a:ext cx="2162175" cy="454179"/>
            <a:chOff x="6315199" y="2492728"/>
            <a:chExt cx="2753051" cy="498206"/>
          </a:xfrm>
        </p:grpSpPr>
        <p:sp>
          <p:nvSpPr>
            <p:cNvPr id="50" name="圆角矩形 49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415176" y="2520062"/>
              <a:ext cx="2653074" cy="470872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新需求可行性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圆角矩形 51"/>
          <p:cNvSpPr/>
          <p:nvPr/>
        </p:nvSpPr>
        <p:spPr>
          <a:xfrm>
            <a:off x="8044815" y="2708275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12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799195" y="2714625"/>
            <a:ext cx="2162175" cy="454178"/>
            <a:chOff x="6315199" y="2492728"/>
            <a:chExt cx="2753051" cy="498205"/>
          </a:xfrm>
        </p:grpSpPr>
        <p:sp>
          <p:nvSpPr>
            <p:cNvPr id="57" name="圆角矩形 56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415176" y="2520062"/>
              <a:ext cx="2653074" cy="47087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CCB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委员会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圆角矩形 58"/>
          <p:cNvSpPr/>
          <p:nvPr/>
        </p:nvSpPr>
        <p:spPr>
          <a:xfrm>
            <a:off x="8045450" y="3484245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13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8799830" y="3490595"/>
            <a:ext cx="2162175" cy="454179"/>
            <a:chOff x="6315199" y="2492728"/>
            <a:chExt cx="2753051" cy="498206"/>
          </a:xfrm>
        </p:grpSpPr>
        <p:sp>
          <p:nvSpPr>
            <p:cNvPr id="61" name="圆角矩形 60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415176" y="2520062"/>
              <a:ext cx="2653074" cy="470872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变更申请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8045450" y="4279900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14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799830" y="4286250"/>
            <a:ext cx="2162175" cy="454179"/>
            <a:chOff x="6315199" y="2492728"/>
            <a:chExt cx="2753051" cy="498206"/>
          </a:xfrm>
        </p:grpSpPr>
        <p:sp>
          <p:nvSpPr>
            <p:cNvPr id="65" name="圆角矩形 64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415176" y="2520062"/>
              <a:ext cx="2653074" cy="470872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变更影响分析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圆角矩形 66"/>
          <p:cNvSpPr/>
          <p:nvPr/>
        </p:nvSpPr>
        <p:spPr>
          <a:xfrm>
            <a:off x="8045450" y="5106035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15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8799830" y="5112385"/>
            <a:ext cx="2531745" cy="454173"/>
            <a:chOff x="6315199" y="2492728"/>
            <a:chExt cx="2753051" cy="498300"/>
          </a:xfrm>
        </p:grpSpPr>
        <p:sp>
          <p:nvSpPr>
            <p:cNvPr id="69" name="圆角矩形 68"/>
            <p:cNvSpPr/>
            <p:nvPr/>
          </p:nvSpPr>
          <p:spPr>
            <a:xfrm>
              <a:off x="6315199" y="2492728"/>
              <a:ext cx="2753051" cy="4980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415176" y="2520062"/>
              <a:ext cx="2653074" cy="47096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变更对任务的影响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圆角矩形 70"/>
          <p:cNvSpPr/>
          <p:nvPr/>
        </p:nvSpPr>
        <p:spPr>
          <a:xfrm>
            <a:off x="8044815" y="5911850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16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8799195" y="5918200"/>
            <a:ext cx="914400" cy="454165"/>
            <a:chOff x="6315199" y="2492728"/>
            <a:chExt cx="2753051" cy="498454"/>
          </a:xfrm>
        </p:grpSpPr>
        <p:sp>
          <p:nvSpPr>
            <p:cNvPr id="73" name="圆角矩形 72"/>
            <p:cNvSpPr/>
            <p:nvPr/>
          </p:nvSpPr>
          <p:spPr>
            <a:xfrm>
              <a:off x="6315199" y="2492728"/>
              <a:ext cx="2753051" cy="4980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6415176" y="2520062"/>
              <a:ext cx="2653074" cy="47112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其他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34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50"/>
                            </p:stCondLst>
                            <p:childTnLst>
                              <p:par>
                                <p:cTn id="3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47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50"/>
                            </p:stCondLst>
                            <p:childTnLst>
                              <p:par>
                                <p:cTn id="4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3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6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350"/>
                            </p:stCondLst>
                            <p:childTnLst>
                              <p:par>
                                <p:cTn id="6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8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7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850"/>
                            </p:stCondLst>
                            <p:childTnLst>
                              <p:par>
                                <p:cTn id="7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3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8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350"/>
                            </p:stCondLst>
                            <p:childTnLst>
                              <p:par>
                                <p:cTn id="8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8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9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850"/>
                            </p:stCondLst>
                            <p:childTnLst>
                              <p:par>
                                <p:cTn id="10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35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12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8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25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850"/>
                            </p:stCondLst>
                            <p:childTnLst>
                              <p:par>
                                <p:cTn id="12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43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38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350"/>
                            </p:stCondLst>
                            <p:childTnLst>
                              <p:par>
                                <p:cTn id="14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85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51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6850"/>
                            </p:stCondLst>
                            <p:childTnLst>
                              <p:par>
                                <p:cTn id="15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735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4" dur="7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8350"/>
                            </p:stCondLst>
                            <p:childTnLst>
                              <p:par>
                                <p:cTn id="16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8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77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850"/>
                            </p:stCondLst>
                            <p:childTnLst>
                              <p:par>
                                <p:cTn id="17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35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90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1350"/>
                            </p:stCondLst>
                            <p:childTnLst>
                              <p:par>
                                <p:cTn id="19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185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03" dur="7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2850"/>
                            </p:stCondLst>
                            <p:childTnLst>
                              <p:par>
                                <p:cTn id="20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335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6" dur="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4350"/>
                            </p:stCondLst>
                            <p:childTnLst>
                              <p:par>
                                <p:cTn id="21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16" grpId="2" bldLvl="0" animBg="1"/>
      <p:bldP spid="36" grpId="0" bldLvl="0" animBg="1"/>
      <p:bldP spid="37" grpId="0"/>
      <p:bldP spid="2" grpId="0" bldLvl="0" animBg="1"/>
      <p:bldP spid="2" grpId="1" bldLvl="0" animBg="1"/>
      <p:bldP spid="2" grpId="2" bldLvl="0" animBg="1"/>
      <p:bldP spid="6" grpId="0" bldLvl="0" animBg="1"/>
      <p:bldP spid="6" grpId="1" bldLvl="0" animBg="1"/>
      <p:bldP spid="6" grpId="2" bldLvl="0" animBg="1"/>
      <p:bldP spid="10" grpId="0" bldLvl="0" animBg="1"/>
      <p:bldP spid="10" grpId="1" bldLvl="0" animBg="1"/>
      <p:bldP spid="10" grpId="2" bldLvl="0" animBg="1"/>
      <p:bldP spid="14" grpId="0" bldLvl="0" animBg="1"/>
      <p:bldP spid="14" grpId="1" bldLvl="0" animBg="1"/>
      <p:bldP spid="14" grpId="2" bldLvl="0" animBg="1"/>
      <p:bldP spid="23" grpId="0" bldLvl="0" animBg="1"/>
      <p:bldP spid="23" grpId="1" bldLvl="0" animBg="1"/>
      <p:bldP spid="23" grpId="2" bldLvl="0" animBg="1"/>
      <p:bldP spid="30" grpId="0" bldLvl="0" animBg="1"/>
      <p:bldP spid="30" grpId="1" bldLvl="0" animBg="1"/>
      <p:bldP spid="30" grpId="2" bldLvl="0" animBg="1"/>
      <p:bldP spid="34" grpId="0" bldLvl="0" animBg="1"/>
      <p:bldP spid="34" grpId="1" bldLvl="0" animBg="1"/>
      <p:bldP spid="34" grpId="2" bldLvl="0" animBg="1"/>
      <p:bldP spid="40" grpId="0" bldLvl="0" animBg="1"/>
      <p:bldP spid="40" grpId="1" bldLvl="0" animBg="1"/>
      <p:bldP spid="40" grpId="2" bldLvl="0" animBg="1"/>
      <p:bldP spid="44" grpId="0" bldLvl="0" animBg="1"/>
      <p:bldP spid="44" grpId="1" bldLvl="0" animBg="1"/>
      <p:bldP spid="44" grpId="2" bldLvl="0" animBg="1"/>
      <p:bldP spid="48" grpId="0" bldLvl="0" animBg="1"/>
      <p:bldP spid="48" grpId="1" bldLvl="0" animBg="1"/>
      <p:bldP spid="48" grpId="2" bldLvl="0" animBg="1"/>
      <p:bldP spid="52" grpId="0" bldLvl="0" animBg="1"/>
      <p:bldP spid="52" grpId="1" bldLvl="0" animBg="1"/>
      <p:bldP spid="52" grpId="2" bldLvl="0" animBg="1"/>
      <p:bldP spid="59" grpId="0" bldLvl="0" animBg="1"/>
      <p:bldP spid="59" grpId="1" bldLvl="0" animBg="1"/>
      <p:bldP spid="59" grpId="2" bldLvl="0" animBg="1"/>
      <p:bldP spid="63" grpId="0" bldLvl="0" animBg="1"/>
      <p:bldP spid="63" grpId="1" bldLvl="0" animBg="1"/>
      <p:bldP spid="63" grpId="2" bldLvl="0" animBg="1"/>
      <p:bldP spid="67" grpId="0" bldLvl="0" animBg="1"/>
      <p:bldP spid="67" grpId="1" bldLvl="0" animBg="1"/>
      <p:bldP spid="67" grpId="2" bldLvl="0" animBg="1"/>
      <p:bldP spid="71" grpId="0" bldLvl="0" animBg="1"/>
      <p:bldP spid="71" grpId="1" bldLvl="0" animBg="1"/>
      <p:bldP spid="71" grpId="2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新的优先级打分表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2195" y="950595"/>
            <a:ext cx="5956935" cy="509016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新的优先级打分表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7495" y="884555"/>
            <a:ext cx="5775960" cy="509016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变更可行性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5345" y="2346325"/>
            <a:ext cx="7120890" cy="35382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05965" y="1122680"/>
            <a:ext cx="347599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对开发者代表进行了访谈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50" y="1122680"/>
            <a:ext cx="3075305" cy="4140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变更可行性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825" y="777240"/>
            <a:ext cx="6915785" cy="580390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853180" y="5135880"/>
            <a:ext cx="3177540" cy="22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853180" y="4377055"/>
            <a:ext cx="3105785" cy="6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095" y="1379220"/>
            <a:ext cx="2659380" cy="473964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变更可行性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310" y="780415"/>
            <a:ext cx="4845685" cy="5902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3745" y="1121410"/>
            <a:ext cx="318135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变更影响的需求（</a:t>
            </a:r>
            <a:r>
              <a:rPr lang="en-US" altLang="zh-CN">
                <a:solidFill>
                  <a:srgbClr val="FF0000"/>
                </a:solidFill>
              </a:rPr>
              <a:t>doors</a:t>
            </a:r>
            <a:r>
              <a:rPr lang="zh-CN" altLang="en-US">
                <a:solidFill>
                  <a:srgbClr val="FF0000"/>
                </a:solidFill>
              </a:rPr>
              <a:t>分析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588760" y="1182370"/>
            <a:ext cx="137795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365490" y="733425"/>
            <a:ext cx="2625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影响比例为</a:t>
            </a:r>
            <a:r>
              <a:rPr lang="en-US" altLang="zh-CN" sz="3200">
                <a:solidFill>
                  <a:srgbClr val="FF0000"/>
                </a:solidFill>
              </a:rPr>
              <a:t>4.22%</a:t>
            </a:r>
            <a:endParaRPr lang="en-US" altLang="zh-CN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变更委员会构成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157730" y="849630"/>
          <a:ext cx="7475220" cy="5881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355"/>
                <a:gridCol w="3095625"/>
                <a:gridCol w="2809240"/>
              </a:tblGrid>
              <a:tr h="367665">
                <a:tc>
                  <a:txBody>
                    <a:bodyPr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角色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描述和职责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人员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638935"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变更控制委员会主席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变更控制委员会主席，如果变更控制委员会未能达成一致，主席通常有最终决定权；针对每个变更请求确定评估人和修改人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平易成</a:t>
                      </a:r>
                      <a:endParaRPr lang="zh-CN" altLang="en-US" dirty="0"/>
                    </a:p>
                    <a:p>
                      <a:pPr algn="l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948690"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开发者代表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用于鉴别变更的需求在技术上是否可行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马益亮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35635"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评估者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受</a:t>
                      </a:r>
                      <a:r>
                        <a:rPr lang="en-US" altLang="zh-CN" sz="1800" u="none" strike="noStrike">
                          <a:effectLst/>
                        </a:rPr>
                        <a:t>CCB</a:t>
                      </a:r>
                      <a:r>
                        <a:rPr lang="zh-CN" altLang="en-US" sz="1800" u="none" strike="noStrike">
                          <a:effectLst/>
                        </a:rPr>
                        <a:t>主席要求负责完成变更影响分析的人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苏雨豪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43255"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修改者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针对批准的变更请求，负责完成产品修改的人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G11</a:t>
                      </a:r>
                      <a:r>
                        <a:rPr lang="zh-CN" altLang="en-US" sz="1800" u="none" strike="noStrike" dirty="0">
                          <a:effectLst/>
                        </a:rPr>
                        <a:t>全体成员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变更委员会构成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010" y="794385"/>
            <a:ext cx="8332470" cy="3743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40" y="1437005"/>
            <a:ext cx="6850380" cy="440436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变更委员会构成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9815" y="1309370"/>
            <a:ext cx="6850380" cy="440436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变更委员会构成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160" y="1216025"/>
            <a:ext cx="8359140" cy="44272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变更委员会构成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160" y="1565910"/>
            <a:ext cx="6033770" cy="37274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60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项目概述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6855" y="1269365"/>
            <a:ext cx="11410315" cy="4896485"/>
            <a:chOff x="237030" y="1269554"/>
            <a:chExt cx="7776864" cy="4896544"/>
          </a:xfrm>
        </p:grpSpPr>
        <p:sp>
          <p:nvSpPr>
            <p:cNvPr id="5" name="矩形 4"/>
            <p:cNvSpPr/>
            <p:nvPr/>
          </p:nvSpPr>
          <p:spPr>
            <a:xfrm>
              <a:off x="409039" y="2349876"/>
              <a:ext cx="7558025" cy="25766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indent="457200">
                <a:lnSpc>
                  <a:spcPct val="150000"/>
                </a:lnSpc>
                <a:defRPr/>
              </a:pPr>
              <a:r>
                <a:rPr lang="zh-CN" altLang="en-US" sz="28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为了使教师能够把最新，最前沿的关于项目管理和需求工程的信息传播给学生；为了学生能够利用网络得到老师帮助；为了师生之间，同学之间能够充分交流，沟通心得。这个软件工程教学、学习、交流系统将提供这么一个平台</a:t>
              </a:r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7030" y="1269554"/>
              <a:ext cx="7776864" cy="4896544"/>
              <a:chOff x="1285643" y="1772435"/>
              <a:chExt cx="7135479" cy="357266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285644" y="2104682"/>
                <a:ext cx="7135478" cy="3240417"/>
              </a:xfrm>
              <a:prstGeom prst="rect">
                <a:avLst/>
              </a:prstGeom>
              <a:noFill/>
              <a:ln w="12700">
                <a:solidFill>
                  <a:srgbClr val="3461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3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285643" y="1772435"/>
                <a:ext cx="2114216" cy="338554"/>
              </a:xfrm>
              <a:prstGeom prst="rect">
                <a:avLst/>
              </a:prstGeom>
              <a:solidFill>
                <a:srgbClr val="183A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3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需求变更申请表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05" y="661670"/>
            <a:ext cx="5265420" cy="5958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65" y="4531995"/>
            <a:ext cx="6248400" cy="19888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需求变更影响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0" y="1249680"/>
            <a:ext cx="4991735" cy="4556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339725"/>
            <a:ext cx="5013960" cy="6179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90" y="2347595"/>
            <a:ext cx="6736080" cy="21640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需求变更影响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8455" y="1891665"/>
            <a:ext cx="8682990" cy="278955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变更影响分析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310" y="780415"/>
            <a:ext cx="4845685" cy="5902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3745" y="1121410"/>
            <a:ext cx="318135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变更影响的需求（</a:t>
            </a:r>
            <a:r>
              <a:rPr lang="en-US" altLang="zh-CN">
                <a:solidFill>
                  <a:srgbClr val="FF0000"/>
                </a:solidFill>
              </a:rPr>
              <a:t>doors</a:t>
            </a:r>
            <a:r>
              <a:rPr lang="zh-CN" altLang="en-US">
                <a:solidFill>
                  <a:srgbClr val="FF0000"/>
                </a:solidFill>
              </a:rPr>
              <a:t>分析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588760" y="1182370"/>
            <a:ext cx="137795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365490" y="733425"/>
            <a:ext cx="2625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影响比例为</a:t>
            </a:r>
            <a:r>
              <a:rPr lang="en-US" altLang="zh-CN" sz="3200">
                <a:solidFill>
                  <a:srgbClr val="FF0000"/>
                </a:solidFill>
              </a:rPr>
              <a:t>4.22%</a:t>
            </a:r>
            <a:endParaRPr lang="en-US" altLang="zh-CN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teambuilding</a:t>
            </a:r>
            <a:endParaRPr kumimoji="0" lang="en-US" alt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1240155"/>
            <a:ext cx="2462530" cy="4378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975" y="1424305"/>
            <a:ext cx="3009900" cy="3009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1538605"/>
            <a:ext cx="2780665" cy="27806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851400" y="4702175"/>
            <a:ext cx="57797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本次</a:t>
            </a:r>
            <a:r>
              <a:rPr lang="en-US" altLang="zh-CN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TEAMBUIDING</a:t>
            </a:r>
            <a:r>
              <a:rPr lang="zh-CN" altLang="en-US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的目的是为了帮助小组成员补充能量，应对接下来的魔鬼式疯狂通宵</a:t>
            </a:r>
            <a:endParaRPr lang="zh-CN" altLang="en-US">
              <a:ln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76651" y="2922512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606" y="693490"/>
            <a:ext cx="9141807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/>
          </a:p>
          <a:p>
            <a:r>
              <a:rPr lang="en-US" altLang="zh-CN" sz="1800" dirty="0" smtClean="0">
                <a:sym typeface="+mn-ea"/>
              </a:rPr>
              <a:t>[1]</a:t>
            </a:r>
            <a:r>
              <a:rPr lang="zh-CN" altLang="en-US" sz="1800" dirty="0">
                <a:sym typeface="+mn-ea"/>
              </a:rPr>
              <a:t>《软件需求（第三版）》美</a:t>
            </a:r>
            <a:r>
              <a:rPr lang="en-US" altLang="zh-CN" sz="1800" dirty="0">
                <a:sym typeface="+mn-ea"/>
              </a:rPr>
              <a:t>KARL WIEGERS ,JOY BEATTY</a:t>
            </a:r>
            <a:endParaRPr lang="en-US" altLang="zh-CN" sz="1800" dirty="0" smtClean="0">
              <a:sym typeface="+mn-ea"/>
            </a:endParaRPr>
          </a:p>
          <a:p>
            <a:endParaRPr lang="en-US" altLang="zh-CN" sz="1800" dirty="0" smtClean="0">
              <a:sym typeface="+mn-ea"/>
            </a:endParaRPr>
          </a:p>
          <a:p>
            <a:endParaRPr lang="zh-CN" altLang="en-US" sz="1800" dirty="0"/>
          </a:p>
          <a:p>
            <a:endParaRPr lang="en-US" altLang="zh-CN" sz="1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1800" dirty="0" smtClean="0"/>
          </a:p>
          <a:p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11150" y="2922270"/>
            <a:ext cx="2220595" cy="615579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3214886" y="1773610"/>
          <a:ext cx="7771130" cy="3702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475"/>
                <a:gridCol w="2937510"/>
                <a:gridCol w="2938145"/>
              </a:tblGrid>
              <a:tr h="7137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黄为波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0" dirty="0" smtClean="0">
                          <a:solidFill>
                            <a:schemeClr val="tx1"/>
                          </a:solidFill>
                        </a:rPr>
                        <a:t>负责</a:t>
                      </a:r>
                      <a:r>
                        <a:rPr lang="zh-CN" sz="2400" b="0" dirty="0" smtClean="0">
                          <a:solidFill>
                            <a:schemeClr val="tx1"/>
                          </a:solidFill>
                        </a:rPr>
                        <a:t>制作</a:t>
                      </a:r>
                      <a:r>
                        <a:rPr lang="en-US" altLang="zh-CN" sz="2400" b="0" dirty="0" smtClean="0">
                          <a:solidFill>
                            <a:schemeClr val="tx1"/>
                          </a:solidFill>
                        </a:rPr>
                        <a:t>PPT</a:t>
                      </a:r>
                      <a:endParaRPr lang="zh-CN" altLang="en-US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 dirty="0" smtClean="0">
                          <a:solidFill>
                            <a:schemeClr val="tx1"/>
                          </a:solidFill>
                        </a:rPr>
                        <a:t>9.5</a:t>
                      </a:r>
                      <a:endParaRPr lang="en-US" altLang="zh-CN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169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苏雨豪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dirty="0" smtClean="0">
                          <a:solidFill>
                            <a:schemeClr val="tx1"/>
                          </a:solidFill>
                        </a:rPr>
                        <a:t>负责使用需求管理工具，分析变更影响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9.4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058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dirty="0" smtClean="0">
                          <a:solidFill>
                            <a:schemeClr val="tx1"/>
                          </a:solidFill>
                        </a:rPr>
                        <a:t>陈子卿</a:t>
                      </a:r>
                      <a:endParaRPr 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负责跟进会议记录，组织模拟评审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9.6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蔡峰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协助进行模拟评审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sym typeface="+mn-ea"/>
                        </a:rPr>
                        <a:t>9.3</a:t>
                      </a:r>
                      <a:endParaRPr lang="en-US" altLang="zh-CN" sz="2100" b="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327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江亮儒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00" dirty="0" smtClean="0">
                          <a:solidFill>
                            <a:schemeClr val="tx1"/>
                          </a:solidFill>
                          <a:sym typeface="+mn-ea"/>
                        </a:rPr>
                        <a:t>测试用例，用户手册，优先级打分表</a:t>
                      </a:r>
                      <a:endParaRPr lang="zh-CN" altLang="en-US" sz="210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9.7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76651" y="2922512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考评</a:t>
            </a:r>
            <a:endParaRPr 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7258413" y="-1178718"/>
          <a:ext cx="4932000" cy="51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2638822" y="3141762"/>
          <a:ext cx="4932000" cy="51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 title="总评：97"/>
          <p:cNvGraphicFramePr>
            <a:graphicFrameLocks noChangeAspect="1"/>
          </p:cNvGraphicFramePr>
          <p:nvPr/>
        </p:nvGraphicFramePr>
        <p:xfrm>
          <a:off x="2638822" y="-1106710"/>
          <a:ext cx="4931697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5015086" y="944557"/>
          <a:ext cx="4932000" cy="51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7258413" y="3229534"/>
          <a:ext cx="4932000" cy="51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5"/>
          <p:cNvSpPr txBox="1"/>
          <p:nvPr/>
        </p:nvSpPr>
        <p:spPr>
          <a:xfrm>
            <a:off x="4951220" y="4778721"/>
            <a:ext cx="2308610" cy="384705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en-US" altLang="zh-CN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</a:t>
            </a:r>
            <a:r>
              <a:rPr lang="zh-CN" alt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zh-CN" altLang="en-US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110906" y="3692461"/>
            <a:ext cx="3975100" cy="6438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汇报结束 感谢观看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51300" y="5527040"/>
            <a:ext cx="47478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300" spc="2000">
                <a:solidFill>
                  <a:schemeClr val="tx1"/>
                </a:solidFill>
                <a:uFillTx/>
                <a:latin typeface="+中文标题" charset="0"/>
                <a:ea typeface="+mj-ea"/>
              </a:rPr>
              <a:t>浙江大学城市学院</a:t>
            </a:r>
            <a:endParaRPr lang="zh-CN" altLang="en-US" kern="300" spc="2000">
              <a:solidFill>
                <a:schemeClr val="tx1"/>
              </a:solidFill>
              <a:uFillTx/>
              <a:latin typeface="+中文标题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1" grpId="0"/>
      <p:bldP spid="4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60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项目概述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6855" y="1269365"/>
            <a:ext cx="11410315" cy="4896485"/>
            <a:chOff x="1285643" y="1772435"/>
            <a:chExt cx="7135479" cy="3572664"/>
          </a:xfrm>
        </p:grpSpPr>
        <p:sp>
          <p:nvSpPr>
            <p:cNvPr id="11" name="矩形 10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85643" y="1772435"/>
              <a:ext cx="2114216" cy="338554"/>
            </a:xfrm>
            <a:prstGeom prst="rect">
              <a:avLst/>
            </a:prstGeom>
            <a:solidFill>
              <a:srgbClr val="183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项目工作内容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25389" y="1805127"/>
          <a:ext cx="11233248" cy="4360723"/>
        </p:xfrm>
        <a:graphic>
          <a:graphicData uri="http://schemas.openxmlformats.org/drawingml/2006/table">
            <a:tbl>
              <a:tblPr/>
              <a:tblGrid>
                <a:gridCol w="3746953"/>
                <a:gridCol w="3746953"/>
                <a:gridCol w="3739342"/>
              </a:tblGrid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里程碑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需提交文件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负责人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项目可行性报告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江亮儒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08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项目章程、项目总体计划、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需求工程计划</a:t>
                      </a: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-</a:t>
                      </a:r>
                      <a:r>
                        <a:rPr lang="zh-CN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初步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黄为波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M2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质量保证计划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黄为波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M3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需求工程计划</a:t>
                      </a:r>
                      <a:r>
                        <a:rPr lang="en-US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-</a:t>
                      </a:r>
                      <a:r>
                        <a:rPr lang="zh-CN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成稿</a:t>
                      </a:r>
                      <a:r>
                        <a:rPr lang="en-US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+</a:t>
                      </a:r>
                      <a:r>
                        <a:rPr lang="zh-CN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评审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蔡峰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M4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软件需求规格说明书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陈子卿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08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M5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软件需求变更文档、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系统设计与实现计划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苏雨豪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M6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软件概要设计说明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江亮儒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08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M7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测试计划、安装部署计划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培训计划、系统维护计划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蔡峰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M8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项目总结报告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陈子卿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里程碑相关任务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870585"/>
            <a:ext cx="7421880" cy="55168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阶段项目会议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805" y="1162685"/>
            <a:ext cx="2376805" cy="4839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605" y="661670"/>
            <a:ext cx="5600700" cy="56388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组内评审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5770" y="638175"/>
            <a:ext cx="5080000" cy="622427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配置管理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760095"/>
            <a:ext cx="5653405" cy="5798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20" y="638175"/>
            <a:ext cx="4122420" cy="929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95" y="2987675"/>
            <a:ext cx="2072640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305" y="2987675"/>
            <a:ext cx="2621280" cy="204216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10" idx="0"/>
          </p:cNvCxnSpPr>
          <p:nvPr/>
        </p:nvCxnSpPr>
        <p:spPr>
          <a:xfrm>
            <a:off x="6918325" y="1182370"/>
            <a:ext cx="643890" cy="1805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1" idx="0"/>
          </p:cNvCxnSpPr>
          <p:nvPr/>
        </p:nvCxnSpPr>
        <p:spPr>
          <a:xfrm>
            <a:off x="7447280" y="982980"/>
            <a:ext cx="2780665" cy="2004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文件的更新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30" y="1309370"/>
            <a:ext cx="5615940" cy="4023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575" y="2091055"/>
            <a:ext cx="4457700" cy="211836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1322</Words>
  <Application>WPS 演示</Application>
  <PresentationFormat>自定义</PresentationFormat>
  <Paragraphs>423</Paragraphs>
  <Slides>38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Tahoma</vt:lpstr>
      <vt:lpstr>Eras Bold ITC</vt:lpstr>
      <vt:lpstr>+中文标题</vt:lpstr>
      <vt:lpstr>Arial Unicode MS</vt:lpstr>
      <vt:lpstr>Times New Roman</vt:lpstr>
      <vt:lpstr>Calibri</vt:lpstr>
      <vt:lpstr>Times New Roman</vt:lpstr>
      <vt:lpstr>Verdana</vt:lpstr>
      <vt:lpstr>RomanS</vt:lpstr>
      <vt:lpstr>Arial Unicode MS</vt:lpstr>
      <vt:lpstr>Kozuka Gothic Pro H</vt:lpstr>
      <vt:lpstr>Verdana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https:/800sucai.taobao.com</cp:keywords>
  <dc:description>https://800sucai.taobao.com</dc:description>
  <dc:subject>哎呀小小草</dc:subject>
  <cp:category>https://800sucai.taobao.com</cp:category>
  <cp:lastModifiedBy>渡</cp:lastModifiedBy>
  <cp:revision>395</cp:revision>
  <dcterms:created xsi:type="dcterms:W3CDTF">2015-04-23T03:04:00Z</dcterms:created>
  <dcterms:modified xsi:type="dcterms:W3CDTF">2019-01-11T11:00:04Z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